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85" r:id="rId3"/>
    <p:sldId id="287" r:id="rId4"/>
    <p:sldId id="286" r:id="rId5"/>
    <p:sldId id="301" r:id="rId6"/>
    <p:sldId id="259" r:id="rId7"/>
    <p:sldId id="261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3" r:id="rId21"/>
    <p:sldId id="304" r:id="rId22"/>
    <p:sldId id="305" r:id="rId23"/>
    <p:sldId id="306" r:id="rId24"/>
    <p:sldId id="307" r:id="rId25"/>
    <p:sldId id="308" r:id="rId26"/>
    <p:sldId id="310" r:id="rId27"/>
    <p:sldId id="311" r:id="rId28"/>
    <p:sldId id="309" r:id="rId29"/>
    <p:sldId id="312" r:id="rId30"/>
    <p:sldId id="313" r:id="rId31"/>
    <p:sldId id="315" r:id="rId32"/>
    <p:sldId id="316" r:id="rId33"/>
    <p:sldId id="262" r:id="rId34"/>
    <p:sldId id="266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Montserrat Light" panose="020B0604020202020204" charset="0"/>
      <p:regular r:id="rId50"/>
      <p:bold r:id="rId51"/>
      <p:italic r:id="rId52"/>
      <p:boldItalic r:id="rId53"/>
    </p:embeddedFont>
    <p:embeddedFont>
      <p:font typeface="Poppins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5BF63-4348-4B20-889E-52F36BF171A1}">
  <a:tblStyle styleId="{17F5BF63-4348-4B20-889E-52F36BF171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3" autoAdjust="0"/>
    <p:restoredTop sz="94660"/>
  </p:normalViewPr>
  <p:slideViewPr>
    <p:cSldViewPr snapToGrid="0">
      <p:cViewPr>
        <p:scale>
          <a:sx n="59" d="100"/>
          <a:sy n="59" d="100"/>
        </p:scale>
        <p:origin x="1075" y="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4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0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emf"/><Relationship Id="rId4" Type="http://schemas.openxmlformats.org/officeDocument/2006/relationships/image" Target="cid:ii_kmhzz996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cid:ii_kmhzz9960" TargetMode="Externa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9DA5F729-6F67-4D2B-AE3B-1B7053F5B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68" y="1506026"/>
            <a:ext cx="5088600" cy="1159800"/>
          </a:xfrm>
        </p:spPr>
        <p:txBody>
          <a:bodyPr/>
          <a:lstStyle/>
          <a:p>
            <a:r>
              <a:rPr lang="el-GR" sz="2400" i="0" u="none" strike="noStrike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Ανάλυση Κεραίας Ασύρματης Τροφοδοσίας για </a:t>
            </a:r>
            <a:r>
              <a:rPr lang="el-GR" sz="2400" i="0" u="none" strike="noStrike" baseline="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Βιοϊατρικές</a:t>
            </a:r>
            <a:br>
              <a:rPr lang="el-GR" sz="2400" i="0" u="none" strike="noStrike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l-GR" sz="2400" i="0" u="none" strike="noStrike" baseline="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Εφαρμογές</a:t>
            </a:r>
            <a:endParaRPr lang="el-GR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Υπότιτλος 3">
            <a:extLst>
              <a:ext uri="{FF2B5EF4-FFF2-40B4-BE49-F238E27FC236}">
                <a16:creationId xmlns:a16="http://schemas.microsoft.com/office/drawing/2014/main" id="{8055C81B-2557-4ED8-A34C-FE60032A2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984" y="2849525"/>
            <a:ext cx="5470455" cy="784800"/>
          </a:xfrm>
        </p:spPr>
        <p:txBody>
          <a:bodyPr/>
          <a:lstStyle/>
          <a:p>
            <a:r>
              <a:rPr lang="el-GR" sz="2800" dirty="0"/>
              <a:t>Σοφία </a:t>
            </a:r>
            <a:r>
              <a:rPr lang="el-GR" sz="2800" dirty="0" err="1"/>
              <a:t>Γιαννακίδου</a:t>
            </a:r>
            <a:r>
              <a:rPr lang="el-GR" sz="2800" dirty="0"/>
              <a:t> – 8974</a:t>
            </a:r>
          </a:p>
          <a:p>
            <a:r>
              <a:rPr lang="el-GR" dirty="0"/>
              <a:t>Επιβλέπων: Δρ. Νικόλαος Β. Κανταρτζής</a:t>
            </a:r>
          </a:p>
          <a:p>
            <a:endParaRPr lang="el-GR" dirty="0"/>
          </a:p>
        </p:txBody>
      </p:sp>
      <p:pic>
        <p:nvPicPr>
          <p:cNvPr id="8" name="Εικόνα 7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1E60125B-060B-4421-9CF7-5EA419D6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8" y="0"/>
            <a:ext cx="1011757" cy="13824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4" y="378637"/>
            <a:ext cx="2631105" cy="82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 b="23678"/>
          <a:stretch/>
        </p:blipFill>
        <p:spPr bwMode="auto">
          <a:xfrm>
            <a:off x="2640613" y="1295069"/>
            <a:ext cx="3550700" cy="13475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2" b="25241"/>
          <a:stretch/>
        </p:blipFill>
        <p:spPr bwMode="auto">
          <a:xfrm>
            <a:off x="2640614" y="2639047"/>
            <a:ext cx="3550700" cy="1221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6" b="25080"/>
          <a:stretch/>
        </p:blipFill>
        <p:spPr bwMode="auto">
          <a:xfrm>
            <a:off x="2640613" y="3860242"/>
            <a:ext cx="3555400" cy="12572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27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4" y="378637"/>
            <a:ext cx="2631105" cy="82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6784" r="28936" b="1825"/>
          <a:stretch/>
        </p:blipFill>
        <p:spPr bwMode="auto">
          <a:xfrm>
            <a:off x="1180538" y="2144527"/>
            <a:ext cx="1988212" cy="2999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t="6165" r="28468" b="2120"/>
          <a:stretch/>
        </p:blipFill>
        <p:spPr bwMode="auto">
          <a:xfrm>
            <a:off x="3494390" y="2144527"/>
            <a:ext cx="1984615" cy="29989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6603" r="29585" b="1183"/>
          <a:stretch/>
        </p:blipFill>
        <p:spPr bwMode="auto">
          <a:xfrm>
            <a:off x="5804647" y="2144528"/>
            <a:ext cx="1882420" cy="29322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649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23646 -0.241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1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2099E-6 L 0.49723 -0.483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61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την περιοχή του νωτιαίου μυελού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7702" y="1786842"/>
            <a:ext cx="5268595" cy="156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3" b="24622"/>
          <a:stretch/>
        </p:blipFill>
        <p:spPr bwMode="auto">
          <a:xfrm>
            <a:off x="2668155" y="1289181"/>
            <a:ext cx="3552954" cy="1271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7" b="25699"/>
          <a:stretch/>
        </p:blipFill>
        <p:spPr bwMode="auto">
          <a:xfrm>
            <a:off x="2671258" y="2555992"/>
            <a:ext cx="3549850" cy="12760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9" b="26332"/>
          <a:stretch/>
        </p:blipFill>
        <p:spPr bwMode="auto">
          <a:xfrm>
            <a:off x="2671258" y="3826699"/>
            <a:ext cx="3549850" cy="12421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46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781 -0.345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-1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την περιοχή του νωτιαίου μυελού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014" y="397120"/>
            <a:ext cx="2631105" cy="7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0" b="26553"/>
          <a:stretch/>
        </p:blipFill>
        <p:spPr bwMode="auto">
          <a:xfrm>
            <a:off x="2631087" y="1356698"/>
            <a:ext cx="3564925" cy="12129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7" b="25054"/>
          <a:stretch/>
        </p:blipFill>
        <p:spPr bwMode="auto">
          <a:xfrm>
            <a:off x="2631085" y="2567683"/>
            <a:ext cx="3566227" cy="1270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6" b="25910"/>
          <a:stretch/>
        </p:blipFill>
        <p:spPr bwMode="auto">
          <a:xfrm>
            <a:off x="2631085" y="3838575"/>
            <a:ext cx="3564927" cy="12644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32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την περιοχή του νωτιαίου μυελού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014" y="397120"/>
            <a:ext cx="2631105" cy="78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5946" r="28414" b="1926"/>
          <a:stretch/>
        </p:blipFill>
        <p:spPr bwMode="auto">
          <a:xfrm>
            <a:off x="1194502" y="2149852"/>
            <a:ext cx="2014920" cy="2949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2" t="5975" r="29217" b="1965"/>
          <a:stretch/>
        </p:blipFill>
        <p:spPr bwMode="auto">
          <a:xfrm>
            <a:off x="3572853" y="2149852"/>
            <a:ext cx="1924893" cy="29660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t="6475" r="28574" b="1337"/>
          <a:stretch/>
        </p:blipFill>
        <p:spPr bwMode="auto">
          <a:xfrm>
            <a:off x="5924601" y="2166765"/>
            <a:ext cx="1999929" cy="29490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97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23646 -0.241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1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2099E-6 L 0.49723 -0.483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61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l-GR" sz="20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 πρόγραμμα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MATLAB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6" name="Google Shape;346;p1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Λαμβάνει ως είσοδο τη βέλτιστη πηγή του προηγούμενου προγράμματος</a:t>
            </a:r>
          </a:p>
          <a:p>
            <a:pPr>
              <a:spcBef>
                <a:spcPts val="0"/>
              </a:spcBef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Υπολογίζει τα πεδία μέσα στο ανθρώπινο σώμα και σε εστιακά πεδία</a:t>
            </a:r>
          </a:p>
          <a:p>
            <a:pPr>
              <a:spcBef>
                <a:spcPts val="0"/>
              </a:spcBef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Δίνει το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SAR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κάτω από την επιφάνεια του δέρματος</a:t>
            </a: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56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  <p:bldP spid="34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/>
          <p:cNvSpPr/>
          <p:nvPr/>
        </p:nvSpPr>
        <p:spPr>
          <a:xfrm>
            <a:off x="493329" y="708833"/>
            <a:ext cx="1233561" cy="82368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Start fields in body</a:t>
            </a:r>
            <a:endParaRPr lang="el-GR" sz="1000" dirty="0"/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1110110" y="1532522"/>
            <a:ext cx="0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Extract 34"/>
          <p:cNvSpPr/>
          <p:nvPr/>
        </p:nvSpPr>
        <p:spPr>
          <a:xfrm>
            <a:off x="4654899" y="3680812"/>
            <a:ext cx="1228321" cy="823689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End fields in body</a:t>
            </a:r>
            <a:endParaRPr lang="el-GR" sz="1000" dirty="0"/>
          </a:p>
          <a:p>
            <a:pPr algn="ctr"/>
            <a:endParaRPr lang="el-GR" sz="800" dirty="0"/>
          </a:p>
        </p:txBody>
      </p:sp>
      <p:sp>
        <p:nvSpPr>
          <p:cNvPr id="2" name="Flowchart: Decision 1"/>
          <p:cNvSpPr/>
          <p:nvPr/>
        </p:nvSpPr>
        <p:spPr>
          <a:xfrm>
            <a:off x="296336" y="1733049"/>
            <a:ext cx="1627548" cy="9693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Optimal source computation done?</a:t>
            </a:r>
            <a:endParaRPr lang="el-GR" sz="900" dirty="0"/>
          </a:p>
        </p:txBody>
      </p:sp>
      <p:sp>
        <p:nvSpPr>
          <p:cNvPr id="34" name="Flowchart: Alternate Process 33"/>
          <p:cNvSpPr/>
          <p:nvPr/>
        </p:nvSpPr>
        <p:spPr>
          <a:xfrm>
            <a:off x="580719" y="2902956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Run Optimal source computation</a:t>
            </a:r>
            <a:endParaRPr lang="el-GR" sz="1000" dirty="0"/>
          </a:p>
        </p:txBody>
      </p:sp>
      <p:cxnSp>
        <p:nvCxnSpPr>
          <p:cNvPr id="13" name="Straight Arrow Connector 12"/>
          <p:cNvCxnSpPr>
            <a:stCxn id="2" idx="2"/>
            <a:endCxn id="34" idx="0"/>
          </p:cNvCxnSpPr>
          <p:nvPr/>
        </p:nvCxnSpPr>
        <p:spPr>
          <a:xfrm flipH="1">
            <a:off x="1110109" y="2702429"/>
            <a:ext cx="1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0108" y="2656735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</a:t>
            </a:r>
            <a:endParaRPr lang="el-GR" sz="1000" dirty="0"/>
          </a:p>
        </p:txBody>
      </p:sp>
      <p:sp>
        <p:nvSpPr>
          <p:cNvPr id="39" name="Flowchart: Alternate Process 38"/>
          <p:cNvSpPr/>
          <p:nvPr/>
        </p:nvSpPr>
        <p:spPr>
          <a:xfrm>
            <a:off x="2180919" y="1876844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Compute avg. intensity of EMF</a:t>
            </a:r>
            <a:endParaRPr lang="el-GR" sz="1000" dirty="0"/>
          </a:p>
        </p:txBody>
      </p:sp>
      <p:cxnSp>
        <p:nvCxnSpPr>
          <p:cNvPr id="17" name="Straight Arrow Connector 16"/>
          <p:cNvCxnSpPr>
            <a:stCxn id="2" idx="3"/>
            <a:endCxn id="39" idx="1"/>
          </p:cNvCxnSpPr>
          <p:nvPr/>
        </p:nvCxnSpPr>
        <p:spPr>
          <a:xfrm>
            <a:off x="1923884" y="2217739"/>
            <a:ext cx="25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832747" y="1948672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Yes</a:t>
            </a:r>
            <a:endParaRPr lang="el-GR" sz="1000" dirty="0"/>
          </a:p>
        </p:txBody>
      </p:sp>
      <p:cxnSp>
        <p:nvCxnSpPr>
          <p:cNvPr id="25" name="Straight Arrow Connector 24"/>
          <p:cNvCxnSpPr>
            <a:stCxn id="34" idx="2"/>
            <a:endCxn id="39" idx="2"/>
          </p:cNvCxnSpPr>
          <p:nvPr/>
        </p:nvCxnSpPr>
        <p:spPr>
          <a:xfrm rot="5400000" flipH="1" flipV="1">
            <a:off x="1397153" y="2271589"/>
            <a:ext cx="1026112" cy="1600200"/>
          </a:xfrm>
          <a:prstGeom prst="bentConnector3">
            <a:avLst>
              <a:gd name="adj1" fmla="val -222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Alternate Process 46"/>
          <p:cNvSpPr/>
          <p:nvPr/>
        </p:nvSpPr>
        <p:spPr>
          <a:xfrm>
            <a:off x="3460295" y="1876844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Compute EMF and SAR at focal plane</a:t>
            </a:r>
            <a:endParaRPr lang="el-GR" sz="1000" dirty="0"/>
          </a:p>
        </p:txBody>
      </p:sp>
      <p:cxnSp>
        <p:nvCxnSpPr>
          <p:cNvPr id="27" name="Straight Arrow Connector 26"/>
          <p:cNvCxnSpPr>
            <a:stCxn id="39" idx="3"/>
            <a:endCxn id="47" idx="1"/>
          </p:cNvCxnSpPr>
          <p:nvPr/>
        </p:nvCxnSpPr>
        <p:spPr>
          <a:xfrm>
            <a:off x="3239698" y="2217739"/>
            <a:ext cx="220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Alternate Process 51"/>
          <p:cNvSpPr/>
          <p:nvPr/>
        </p:nvSpPr>
        <p:spPr>
          <a:xfrm>
            <a:off x="4739671" y="1876843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Compute SAR below skin layer</a:t>
            </a:r>
            <a:endParaRPr lang="el-GR" sz="1000" dirty="0"/>
          </a:p>
        </p:txBody>
      </p:sp>
      <p:cxnSp>
        <p:nvCxnSpPr>
          <p:cNvPr id="37" name="Straight Arrow Connector 36"/>
          <p:cNvCxnSpPr>
            <a:stCxn id="47" idx="3"/>
            <a:endCxn id="52" idx="1"/>
          </p:cNvCxnSpPr>
          <p:nvPr/>
        </p:nvCxnSpPr>
        <p:spPr>
          <a:xfrm flipV="1">
            <a:off x="4519074" y="2217738"/>
            <a:ext cx="2205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Alternate Process 53"/>
          <p:cNvSpPr/>
          <p:nvPr/>
        </p:nvSpPr>
        <p:spPr>
          <a:xfrm>
            <a:off x="4739671" y="2729079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 figures</a:t>
            </a:r>
            <a:endParaRPr lang="el-GR" sz="1200" dirty="0"/>
          </a:p>
        </p:txBody>
      </p:sp>
      <p:cxnSp>
        <p:nvCxnSpPr>
          <p:cNvPr id="55" name="Straight Arrow Connector 54"/>
          <p:cNvCxnSpPr>
            <a:stCxn id="54" idx="2"/>
          </p:cNvCxnSpPr>
          <p:nvPr/>
        </p:nvCxnSpPr>
        <p:spPr>
          <a:xfrm flipH="1">
            <a:off x="5269060" y="3410868"/>
            <a:ext cx="1" cy="23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/>
          <p:cNvSpPr/>
          <p:nvPr/>
        </p:nvSpPr>
        <p:spPr>
          <a:xfrm>
            <a:off x="5858625" y="1626085"/>
            <a:ext cx="320842" cy="2801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45" name="Straight Arrow Connector 44"/>
          <p:cNvCxnSpPr>
            <a:stCxn id="52" idx="2"/>
            <a:endCxn id="54" idx="0"/>
          </p:cNvCxnSpPr>
          <p:nvPr/>
        </p:nvCxnSpPr>
        <p:spPr>
          <a:xfrm>
            <a:off x="5269061" y="2558632"/>
            <a:ext cx="0" cy="1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1" b="8969"/>
          <a:stretch/>
        </p:blipFill>
        <p:spPr bwMode="auto">
          <a:xfrm>
            <a:off x="6121713" y="1755764"/>
            <a:ext cx="1889359" cy="1144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713" y="2900659"/>
            <a:ext cx="1891109" cy="1418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1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2" grpId="0" animBg="1"/>
      <p:bldP spid="34" grpId="0" animBg="1"/>
      <p:bldP spid="15" grpId="0"/>
      <p:bldP spid="39" grpId="0" animBg="1"/>
      <p:bldP spid="44" grpId="0"/>
      <p:bldP spid="47" grpId="0" animBg="1"/>
      <p:bldP spid="52" grpId="0" animBg="1"/>
      <p:bldP spid="54" grpId="0" animBg="1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2" y="1749742"/>
            <a:ext cx="5268595" cy="164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0" b="10603"/>
          <a:stretch/>
        </p:blipFill>
        <p:spPr bwMode="auto">
          <a:xfrm>
            <a:off x="327005" y="1749742"/>
            <a:ext cx="3440607" cy="21155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" r="-1"/>
          <a:stretch/>
        </p:blipFill>
        <p:spPr bwMode="auto">
          <a:xfrm>
            <a:off x="5755052" y="1749742"/>
            <a:ext cx="2822459" cy="211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r="14795"/>
          <a:stretch/>
        </p:blipFill>
        <p:spPr bwMode="auto">
          <a:xfrm>
            <a:off x="3725675" y="1749742"/>
            <a:ext cx="2066925" cy="225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3705" y="4201597"/>
            <a:ext cx="441659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 πηνίο τοποθετημένο στην καρδιά</a:t>
            </a:r>
          </a:p>
        </p:txBody>
      </p:sp>
    </p:spTree>
    <p:extLst>
      <p:ext uri="{BB962C8B-B14F-4D97-AF65-F5344CB8AC3E}">
        <p14:creationId xmlns:p14="http://schemas.microsoft.com/office/powerpoint/2010/main" val="37581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781 -0.345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-1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81" y="1932384"/>
            <a:ext cx="2820669" cy="211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50" y="1932384"/>
            <a:ext cx="2820947" cy="21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3181" y="4047886"/>
            <a:ext cx="273664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στον μυϊκό ιστό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79828" y="4047885"/>
            <a:ext cx="320472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 οστό του θώρακα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4" y="378637"/>
            <a:ext cx="2631105" cy="820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4" y="378637"/>
            <a:ext cx="2631105" cy="82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1" b="8969"/>
          <a:stretch/>
        </p:blipFill>
        <p:spPr bwMode="auto">
          <a:xfrm>
            <a:off x="421376" y="1829323"/>
            <a:ext cx="3816350" cy="23125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07E89856-3884-4451-9B58-D52DD07B3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12" y="1633306"/>
            <a:ext cx="3603207" cy="2704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4060E-E28D-4485-AC01-5D0F70E2AAED}"/>
              </a:ext>
            </a:extLst>
          </p:cNvPr>
          <p:cNvSpPr txBox="1"/>
          <p:nvPr/>
        </p:nvSpPr>
        <p:spPr>
          <a:xfrm>
            <a:off x="3004102" y="4366629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Ηλεκτρομαγνητικό πεδίο στην καρδιά</a:t>
            </a:r>
          </a:p>
        </p:txBody>
      </p:sp>
    </p:spTree>
    <p:extLst>
      <p:ext uri="{BB962C8B-B14F-4D97-AF65-F5344CB8AC3E}">
        <p14:creationId xmlns:p14="http://schemas.microsoft.com/office/powerpoint/2010/main" val="105270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79F06CB-3FC7-45B3-B2F4-4875ECBF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51" y="0"/>
            <a:ext cx="3587400" cy="856800"/>
          </a:xfrm>
        </p:spPr>
        <p:txBody>
          <a:bodyPr/>
          <a:lstStyle/>
          <a:p>
            <a:r>
              <a:rPr lang="el-GR" dirty="0"/>
              <a:t>Εισαγωγή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0158824-3EB0-440F-85FA-67006B01F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4F64186-5172-451C-B24C-AE81ECC995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Εικόνα 6" descr="Εικόνα που περιέχει απομακρυσμένος, εσωτερικό, ελεγκτής, παιχνίδι&#10;&#10;Περιγραφή που δημιουργήθηκε αυτόματα">
            <a:extLst>
              <a:ext uri="{FF2B5EF4-FFF2-40B4-BE49-F238E27FC236}">
                <a16:creationId xmlns:a16="http://schemas.microsoft.com/office/drawing/2014/main" id="{B4DC5CBE-05BD-4B61-B10D-03564DC2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51" y="1524375"/>
            <a:ext cx="3795650" cy="2932500"/>
          </a:xfrm>
          <a:prstGeom prst="rect">
            <a:avLst/>
          </a:prstGeom>
        </p:spPr>
      </p:pic>
      <p:pic>
        <p:nvPicPr>
          <p:cNvPr id="9" name="Εικόνα 8" descr="Εικόνα που περιέχει στολισμένος&#10;&#10;Περιγραφή που δημιουργήθηκε αυτόματα">
            <a:extLst>
              <a:ext uri="{FF2B5EF4-FFF2-40B4-BE49-F238E27FC236}">
                <a16:creationId xmlns:a16="http://schemas.microsoft.com/office/drawing/2014/main" id="{693A0C41-5FC9-41F6-A5C4-1E1BF01D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01" y="1524374"/>
            <a:ext cx="3795649" cy="293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3D5820-FAF2-4EF1-A37C-91922C03B01D}"/>
              </a:ext>
            </a:extLst>
          </p:cNvPr>
          <p:cNvSpPr txBox="1"/>
          <p:nvPr/>
        </p:nvSpPr>
        <p:spPr>
          <a:xfrm>
            <a:off x="982847" y="1216597"/>
            <a:ext cx="3382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Χρήση φαρμάκων για ιατρικές θεραπείες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89F04-4791-487D-A35C-B3C0E2BAB1DB}"/>
              </a:ext>
            </a:extLst>
          </p:cNvPr>
          <p:cNvSpPr txBox="1"/>
          <p:nvPr/>
        </p:nvSpPr>
        <p:spPr>
          <a:xfrm>
            <a:off x="5256893" y="1216595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err="1"/>
              <a:t>Βιοηλεκτρονικές</a:t>
            </a:r>
            <a:r>
              <a:rPr lang="el-GR" dirty="0"/>
              <a:t> εφαρμογές </a:t>
            </a:r>
          </a:p>
        </p:txBody>
      </p:sp>
    </p:spTree>
    <p:extLst>
      <p:ext uri="{BB962C8B-B14F-4D97-AF65-F5344CB8AC3E}">
        <p14:creationId xmlns:p14="http://schemas.microsoft.com/office/powerpoint/2010/main" val="3865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4" y="378637"/>
            <a:ext cx="2631105" cy="82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4060E-E28D-4485-AC01-5D0F70E2AAED}"/>
              </a:ext>
            </a:extLst>
          </p:cNvPr>
          <p:cNvSpPr txBox="1"/>
          <p:nvPr/>
        </p:nvSpPr>
        <p:spPr>
          <a:xfrm>
            <a:off x="3004102" y="4366629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Ηλεκτρομαγνητικό πεδίο στον μυϊκό ιστό</a:t>
            </a:r>
          </a:p>
        </p:txBody>
      </p:sp>
      <p:pic>
        <p:nvPicPr>
          <p:cNvPr id="8" name="Picture 49">
            <a:extLst>
              <a:ext uri="{FF2B5EF4-FFF2-40B4-BE49-F238E27FC236}">
                <a16:creationId xmlns:a16="http://schemas.microsoft.com/office/drawing/2014/main" id="{68F37787-B99D-41E8-B8F2-A3E57BDCDA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11" y="1306549"/>
            <a:ext cx="4005865" cy="2953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5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/>
        </p:blipFill>
        <p:spPr bwMode="auto">
          <a:xfrm>
            <a:off x="1937702" y="1778379"/>
            <a:ext cx="5268595" cy="15867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την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π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εριοχή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του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νωτι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αίου μυελού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7285" y="4201597"/>
            <a:ext cx="6149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 πηνίο τοποθετημένο στην περιοχή του νωτιαίου μυελού</a:t>
            </a:r>
          </a:p>
        </p:txBody>
      </p:sp>
      <p:pic>
        <p:nvPicPr>
          <p:cNvPr id="9" name="Picture 63">
            <a:extLst>
              <a:ext uri="{FF2B5EF4-FFF2-40B4-BE49-F238E27FC236}">
                <a16:creationId xmlns:a16="http://schemas.microsoft.com/office/drawing/2014/main" id="{0D9790B6-FCB6-41AF-93C1-210AE54DA9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6" b="9594"/>
          <a:stretch/>
        </p:blipFill>
        <p:spPr bwMode="auto">
          <a:xfrm>
            <a:off x="507035" y="1441816"/>
            <a:ext cx="4126230" cy="25774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81">
            <a:extLst>
              <a:ext uri="{FF2B5EF4-FFF2-40B4-BE49-F238E27FC236}">
                <a16:creationId xmlns:a16="http://schemas.microsoft.com/office/drawing/2014/main" id="{0523448B-28C2-46F3-B8BF-4BC7F2D7A0D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r="7636"/>
          <a:stretch/>
        </p:blipFill>
        <p:spPr bwMode="auto">
          <a:xfrm>
            <a:off x="4780152" y="1152596"/>
            <a:ext cx="3314744" cy="3049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781 -0.345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-1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την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π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εριοχή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του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νωτι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αίου μυελού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1826" y="4119254"/>
            <a:ext cx="273664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στον μυϊκό ιστό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28517" y="4119254"/>
            <a:ext cx="431079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Εστιακό επίπεδο στο λιπώδη ιστό κοιλιακής περιοχής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5609014" y="392894"/>
            <a:ext cx="2631105" cy="79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71">
            <a:extLst>
              <a:ext uri="{FF2B5EF4-FFF2-40B4-BE49-F238E27FC236}">
                <a16:creationId xmlns:a16="http://schemas.microsoft.com/office/drawing/2014/main" id="{D78081D6-2423-463F-9AE1-AB7AB2BE73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8" y="1377934"/>
            <a:ext cx="3736002" cy="27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80">
            <a:extLst>
              <a:ext uri="{FF2B5EF4-FFF2-40B4-BE49-F238E27FC236}">
                <a16:creationId xmlns:a16="http://schemas.microsoft.com/office/drawing/2014/main" id="{12893AFD-D9A0-406D-A2BF-79C0E4704D7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52" y="1364479"/>
            <a:ext cx="3956113" cy="2705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9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την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π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εριοχή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του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νωτι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αίου μυελού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4060E-E28D-4485-AC01-5D0F70E2AAED}"/>
              </a:ext>
            </a:extLst>
          </p:cNvPr>
          <p:cNvSpPr txBox="1"/>
          <p:nvPr/>
        </p:nvSpPr>
        <p:spPr>
          <a:xfrm>
            <a:off x="1861161" y="4200340"/>
            <a:ext cx="5421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Ηλεκτρομαγνητικό πεδίο στην </a:t>
            </a:r>
            <a:r>
              <a:rPr lang="el-GR" dirty="0" err="1"/>
              <a:t>στην</a:t>
            </a:r>
            <a:r>
              <a:rPr lang="el-GR" dirty="0"/>
              <a:t> περιοχή του νωτιαίου μυελού</a:t>
            </a: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04B3A694-6AC3-4A41-8FA2-6F5E4FF9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5609014" y="392894"/>
            <a:ext cx="2631105" cy="79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4">
            <a:extLst>
              <a:ext uri="{FF2B5EF4-FFF2-40B4-BE49-F238E27FC236}">
                <a16:creationId xmlns:a16="http://schemas.microsoft.com/office/drawing/2014/main" id="{B1B573B0-65F9-4B16-956E-CB4222E2B3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9" b="8933"/>
          <a:stretch/>
        </p:blipFill>
        <p:spPr bwMode="auto">
          <a:xfrm>
            <a:off x="139788" y="1310695"/>
            <a:ext cx="4634865" cy="28384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86">
            <a:extLst>
              <a:ext uri="{FF2B5EF4-FFF2-40B4-BE49-F238E27FC236}">
                <a16:creationId xmlns:a16="http://schemas.microsoft.com/office/drawing/2014/main" id="{799B17BC-F45E-4291-83F4-2B8AAB28F2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71" y="1259500"/>
            <a:ext cx="3866989" cy="2838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89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4060E-E28D-4485-AC01-5D0F70E2AAED}"/>
              </a:ext>
            </a:extLst>
          </p:cNvPr>
          <p:cNvSpPr txBox="1"/>
          <p:nvPr/>
        </p:nvSpPr>
        <p:spPr>
          <a:xfrm>
            <a:off x="3004102" y="4366629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Ηλεκτρομαγνητικό πεδίο στον μυϊκό ιστό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79243EB-AB88-48F7-BAE3-F63359C3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5609014" y="392894"/>
            <a:ext cx="2631105" cy="79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77">
            <a:extLst>
              <a:ext uri="{FF2B5EF4-FFF2-40B4-BE49-F238E27FC236}">
                <a16:creationId xmlns:a16="http://schemas.microsoft.com/office/drawing/2014/main" id="{698A687D-6F73-443D-877C-0DF84DAA23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05" y="1368155"/>
            <a:ext cx="3994989" cy="2889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C73753E-BAA7-488B-A963-7A5938059D78}"/>
              </a:ext>
            </a:extLst>
          </p:cNvPr>
          <p:cNvSpPr txBox="1">
            <a:spLocks/>
          </p:cNvSpPr>
          <p:nvPr/>
        </p:nvSpPr>
        <p:spPr>
          <a:xfrm>
            <a:off x="780805" y="48406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την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π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εριοχή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του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νωτι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αίου μυελού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1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E8D1A1-E658-484D-894E-89B5FFFF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CST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Προσομοίωση Πηγής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63E2CB5-27AF-4261-BA60-9B115F40D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658A347-0086-4F8E-89E8-8D96C8C4422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1" r="22887"/>
          <a:stretch/>
        </p:blipFill>
        <p:spPr bwMode="auto">
          <a:xfrm>
            <a:off x="2696901" y="1551009"/>
            <a:ext cx="3688466" cy="273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930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34171D-D1B1-4C90-911B-3C24DA76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45" y="0"/>
            <a:ext cx="3587400" cy="856800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Σχεδιασμός κεραίας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9CE50A0-05BD-4057-89D4-92E74C844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E1FAE7AF-D3B2-4518-ABE6-E2C048E2C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1616573" y="1385570"/>
            <a:ext cx="2385060" cy="237236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1B1ACDF7-7299-4C6D-96A2-270C77D1BB91}"/>
              </a:ext>
            </a:extLst>
          </p:cNvPr>
          <p:cNvPicPr/>
          <p:nvPr/>
        </p:nvPicPr>
        <p:blipFill rotWithShape="1">
          <a:blip r:embed="rId3"/>
          <a:srcRect t="1171"/>
          <a:stretch/>
        </p:blipFill>
        <p:spPr bwMode="auto">
          <a:xfrm>
            <a:off x="4949541" y="1385570"/>
            <a:ext cx="2489226" cy="2372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543BD-9E7F-4B33-B3DD-488BCDBA5431}"/>
              </a:ext>
            </a:extLst>
          </p:cNvPr>
          <p:cNvSpPr txBox="1"/>
          <p:nvPr/>
        </p:nvSpPr>
        <p:spPr>
          <a:xfrm>
            <a:off x="1091514" y="3917368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Στοιχείο σταυροειδούς σχήματος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31903-FFA2-4B18-8C2F-858F15F51F9F}"/>
              </a:ext>
            </a:extLst>
          </p:cNvPr>
          <p:cNvSpPr txBox="1"/>
          <p:nvPr/>
        </p:nvSpPr>
        <p:spPr>
          <a:xfrm>
            <a:off x="5084705" y="3917368"/>
            <a:ext cx="24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Στοιχείο ημικυκλίων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B41DC94-ECA5-449E-98D6-8A73CE0FD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9442B6C7-09D8-4EC0-A712-627F52F33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418" y="936810"/>
            <a:ext cx="3674076" cy="4114800"/>
          </a:xfrm>
          <a:prstGeom prst="rect">
            <a:avLst/>
          </a:prstGeom>
        </p:spPr>
      </p:pic>
      <p:pic>
        <p:nvPicPr>
          <p:cNvPr id="8" name="Picture 27">
            <a:extLst>
              <a:ext uri="{FF2B5EF4-FFF2-40B4-BE49-F238E27FC236}">
                <a16:creationId xmlns:a16="http://schemas.microsoft.com/office/drawing/2014/main" id="{293ED03C-14EF-4B95-913E-FC4E1E418C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8508" y="936810"/>
            <a:ext cx="4123690" cy="4114800"/>
          </a:xfrm>
          <a:prstGeom prst="rect">
            <a:avLst/>
          </a:prstGeom>
        </p:spPr>
      </p:pic>
      <p:sp>
        <p:nvSpPr>
          <p:cNvPr id="11" name="Τίτλος 1">
            <a:extLst>
              <a:ext uri="{FF2B5EF4-FFF2-40B4-BE49-F238E27FC236}">
                <a16:creationId xmlns:a16="http://schemas.microsoft.com/office/drawing/2014/main" id="{7B76C6DC-838C-41F2-B900-A740FC01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45" y="0"/>
            <a:ext cx="3587400" cy="856800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Σχεδιασμός κεραίας</a:t>
            </a:r>
          </a:p>
        </p:txBody>
      </p:sp>
    </p:spTree>
    <p:extLst>
      <p:ext uri="{BB962C8B-B14F-4D97-AF65-F5344CB8AC3E}">
        <p14:creationId xmlns:p14="http://schemas.microsoft.com/office/powerpoint/2010/main" val="78958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70C8B6F-24F5-4A8D-9485-B84023E38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AD0E7B5-BC25-4918-A191-5C92933A9D2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2797" r="49772"/>
          <a:stretch/>
        </p:blipFill>
        <p:spPr bwMode="auto">
          <a:xfrm>
            <a:off x="3101919" y="643674"/>
            <a:ext cx="2940162" cy="38561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57BA325-844D-4DBF-A715-6FEFED10D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3" b="15816"/>
          <a:stretch/>
        </p:blipFill>
        <p:spPr>
          <a:xfrm>
            <a:off x="6578802" y="3594931"/>
            <a:ext cx="1238063" cy="995284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484461DC-D07D-45C6-978A-12EE75C1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12"/>
          <a:stretch/>
        </p:blipFill>
        <p:spPr>
          <a:xfrm>
            <a:off x="681876" y="3364545"/>
            <a:ext cx="908169" cy="790911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36F92B0C-3B9E-4ED0-9352-FD306E165B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12"/>
          <a:stretch/>
        </p:blipFill>
        <p:spPr>
          <a:xfrm>
            <a:off x="6671527" y="2258544"/>
            <a:ext cx="983826" cy="856800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46C73917-F36D-4330-AAAE-C8ED6F11E4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16"/>
          <a:stretch/>
        </p:blipFill>
        <p:spPr>
          <a:xfrm>
            <a:off x="155571" y="1768124"/>
            <a:ext cx="1052610" cy="885077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2B5EB1E1-5FAE-4C13-AB76-FBACFCDBBA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976"/>
          <a:stretch/>
        </p:blipFill>
        <p:spPr>
          <a:xfrm>
            <a:off x="6671527" y="926092"/>
            <a:ext cx="1052611" cy="852865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C787C31-EF18-40A0-9923-CF62E9CD95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76"/>
          <a:stretch/>
        </p:blipFill>
        <p:spPr>
          <a:xfrm>
            <a:off x="609656" y="926091"/>
            <a:ext cx="1052611" cy="8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3827E-7 C 0.00105 -0.00309 0.00556 -0.02778 0.01737 -0.02654 C 0.03525 -0.02376 0.04219 -0.00586 0.05886 -0.02376 C 0.0691 -0.03457 0.08143 -0.0608 0.09028 -0.06049 C 0.1106 -0.05988 0.11494 -0.03179 0.11494 -0.0071 C 0.11528 0.02932 0.08889 0.05895 0.05695 0.06265 C 0.02448 0.06482 -0.00243 0.02624 -4.72222E-6 -4.93827E-7 Z " pathEditMode="relative" rAng="0" ptsTypes="AAAAAAA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31 C 0.00087 -0.0034 0.00417 -0.00586 0.00538 -0.00586 C 0.01267 -0.00586 0.02049 0.03981 0.02049 0.08611 C 0.02049 0.06265 0.02413 0.03981 0.02795 0.03981 C 0.0316 0.03981 0.03524 0.06296 0.03524 0.08611 C 0.03524 0.07438 0.03715 0.06265 0.03906 0.06265 C 0.04097 0.06265 0.04288 0.07407 0.04288 0.08611 C 0.04288 0.07994 0.04392 0.07438 0.04479 0.07438 C 0.04583 0.07438 0.0467 0.08025 0.0467 0.08611 C 0.0467 0.08302 0.04722 0.07994 0.04774 0.07994 C 0.04792 0.07994 0.04861 0.08302 0.04861 0.08611 C 0.04861 0.08457 0.04896 0.08302 0.04913 0.08302 C 0.04913 0.08333 0.04965 0.08457 0.04965 0.08611 C 0.04965 0.08518 0.04965 0.08457 0.04983 0.08457 C 0.04983 0.08488 0.05017 0.08518 0.05017 0.08611 C 0.05017 0.08549 0.05017 0.08518 0.05017 0.08488 C 0.05035 0.08488 0.05035 0.08518 0.05035 0.08549 C 0.05069 0.08549 0.05069 0.08518 0.05069 0.08488 C 0.05104 0.08488 0.05104 0.08518 0.05104 0.08549 " pathEditMode="relative" rAng="0" ptsTypes="AAAAAAAAAAAAAAAAA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B5EF306-3FA9-4589-806F-FFA48F34A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3B4BBFF8-0818-4D9A-A36D-59ED9786041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5" t="22879" r="34588" b="31362"/>
          <a:stretch/>
        </p:blipFill>
        <p:spPr bwMode="auto">
          <a:xfrm>
            <a:off x="1176311" y="1494445"/>
            <a:ext cx="3103245" cy="3634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2">
            <a:extLst>
              <a:ext uri="{FF2B5EF4-FFF2-40B4-BE49-F238E27FC236}">
                <a16:creationId xmlns:a16="http://schemas.microsoft.com/office/drawing/2014/main" id="{66F5FBAC-4561-4D69-BFEF-3D928C15321B}"/>
              </a:ext>
            </a:extLst>
          </p:cNvPr>
          <p:cNvPicPr/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3" t="22090" r="588" b="51225"/>
          <a:stretch/>
        </p:blipFill>
        <p:spPr bwMode="auto">
          <a:xfrm>
            <a:off x="3822356" y="1494445"/>
            <a:ext cx="457200" cy="967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2C9CA5F3-B871-4631-BDB2-916C3F721D8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3" r="16210"/>
          <a:stretch/>
        </p:blipFill>
        <p:spPr bwMode="auto">
          <a:xfrm>
            <a:off x="4790306" y="1521545"/>
            <a:ext cx="3103245" cy="261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Τίτλος 1">
            <a:extLst>
              <a:ext uri="{FF2B5EF4-FFF2-40B4-BE49-F238E27FC236}">
                <a16:creationId xmlns:a16="http://schemas.microsoft.com/office/drawing/2014/main" id="{170178A9-0489-4034-8398-FAC69AA1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6" y="101296"/>
            <a:ext cx="3587400" cy="453146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προσομοίωσης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2A7F-9ABB-4D61-813C-19B80E2FE474}"/>
              </a:ext>
            </a:extLst>
          </p:cNvPr>
          <p:cNvSpPr txBox="1"/>
          <p:nvPr/>
        </p:nvSpPr>
        <p:spPr>
          <a:xfrm>
            <a:off x="637670" y="714828"/>
            <a:ext cx="418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Μαγνητικό πεδίο στα 1.6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GHz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για φ1 = 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φ2 = 80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φ3 = -100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και φ4 = 180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59296-18E8-46D5-8DF4-A89FACE9D703}"/>
              </a:ext>
            </a:extLst>
          </p:cNvPr>
          <p:cNvSpPr txBox="1"/>
          <p:nvPr/>
        </p:nvSpPr>
        <p:spPr>
          <a:xfrm>
            <a:off x="4503781" y="4139737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Εγκάρσια διατομή του μαγνητικού πεδίου 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γραμμές ροής </a:t>
            </a:r>
            <a:r>
              <a:rPr lang="el-G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Poynting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(λευκό) που 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δημιουργούνται από τη βέλτιστη πηγή.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763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603C6E-3C1B-4EE6-BB9F-BFCD8620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Περιγραφή Προβλήματος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ABECDD6-7AC4-4E5F-ADE2-7775246DB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Ογκώδεις μπαταρίες μέσα στο σώμα – πιθανή φλεγμονή </a:t>
            </a:r>
          </a:p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Μικρή διάρκεια ζωής της μπαταρίας</a:t>
            </a:r>
          </a:p>
          <a:p>
            <a:pPr marL="101600" indent="0">
              <a:buNone/>
            </a:pP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FEF5F07-EADF-40F6-9290-DD58243525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4979560E-B187-4A44-BD18-578152A1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25" y="2533413"/>
            <a:ext cx="2075050" cy="2207387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474E5149-9724-4FC3-8B09-85891283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15" y="2533413"/>
            <a:ext cx="3924245" cy="22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D2980A9D-90C6-4981-839E-19F5CAFE9E9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9" t="24658" r="32386" b="31165"/>
          <a:stretch/>
        </p:blipFill>
        <p:spPr bwMode="auto">
          <a:xfrm>
            <a:off x="5090674" y="1072602"/>
            <a:ext cx="2735580" cy="3116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CFE09D2B-1BBF-4AA8-97A6-20E86E07FE6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5" t="22879" r="34588" b="31362"/>
          <a:stretch/>
        </p:blipFill>
        <p:spPr bwMode="auto">
          <a:xfrm>
            <a:off x="1250452" y="1013460"/>
            <a:ext cx="2885253" cy="31165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92">
            <a:extLst>
              <a:ext uri="{FF2B5EF4-FFF2-40B4-BE49-F238E27FC236}">
                <a16:creationId xmlns:a16="http://schemas.microsoft.com/office/drawing/2014/main" id="{4179C3B4-479A-492C-B492-B1AE298A4F38}"/>
              </a:ext>
            </a:extLst>
          </p:cNvPr>
          <p:cNvPicPr/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3" t="22090" r="588" b="51225"/>
          <a:stretch>
            <a:fillRect/>
          </a:stretch>
        </p:blipFill>
        <p:spPr bwMode="auto">
          <a:xfrm>
            <a:off x="3678505" y="1013460"/>
            <a:ext cx="457200" cy="967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2">
            <a:extLst>
              <a:ext uri="{FF2B5EF4-FFF2-40B4-BE49-F238E27FC236}">
                <a16:creationId xmlns:a16="http://schemas.microsoft.com/office/drawing/2014/main" id="{4CFBD52E-F436-49A2-BC33-0F7FE69EA404}"/>
              </a:ext>
            </a:extLst>
          </p:cNvPr>
          <p:cNvPicPr/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3" t="22090" r="588" b="51225"/>
          <a:stretch>
            <a:fillRect/>
          </a:stretch>
        </p:blipFill>
        <p:spPr bwMode="auto">
          <a:xfrm>
            <a:off x="7369054" y="1072601"/>
            <a:ext cx="457200" cy="967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9955F3-B91F-486D-9136-CE6EFACD27CC}"/>
              </a:ext>
            </a:extLst>
          </p:cNvPr>
          <p:cNvSpPr txBox="1"/>
          <p:nvPr/>
        </p:nvSpPr>
        <p:spPr>
          <a:xfrm>
            <a:off x="4988350" y="4189182"/>
            <a:ext cx="2940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Μαγνητικό πεδίο στα 1.6GHz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για φ1 = φ2 = φ3 = φ4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FDCCC-1E5E-4CA2-90DD-529E0DEA4CB6}"/>
              </a:ext>
            </a:extLst>
          </p:cNvPr>
          <p:cNvSpPr txBox="1"/>
          <p:nvPr/>
        </p:nvSpPr>
        <p:spPr>
          <a:xfrm>
            <a:off x="1171072" y="4130040"/>
            <a:ext cx="3430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Μαγνητικό πεδίο στα 1.6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GHz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για φ1 = 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φ2 = 80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φ3 = -100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φ4 = 180</a:t>
            </a:r>
            <a:r>
              <a:rPr lang="el-G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°</a:t>
            </a:r>
            <a:endParaRPr lang="el-GR" dirty="0"/>
          </a:p>
        </p:txBody>
      </p:sp>
      <p:sp>
        <p:nvSpPr>
          <p:cNvPr id="11" name="Τίτλος 1">
            <a:extLst>
              <a:ext uri="{FF2B5EF4-FFF2-40B4-BE49-F238E27FC236}">
                <a16:creationId xmlns:a16="http://schemas.microsoft.com/office/drawing/2014/main" id="{C04F9C15-941C-4B77-B732-EEEADB80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6" y="101296"/>
            <a:ext cx="3587400" cy="453146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προσομοίωσης</a:t>
            </a:r>
          </a:p>
        </p:txBody>
      </p:sp>
    </p:spTree>
    <p:extLst>
      <p:ext uri="{BB962C8B-B14F-4D97-AF65-F5344CB8AC3E}">
        <p14:creationId xmlns:p14="http://schemas.microsoft.com/office/powerpoint/2010/main" val="2318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1B7A5D0-F7D3-408E-86F0-2B102B54E1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" name="Picture 51">
            <a:extLst>
              <a:ext uri="{FF2B5EF4-FFF2-40B4-BE49-F238E27FC236}">
                <a16:creationId xmlns:a16="http://schemas.microsoft.com/office/drawing/2014/main" id="{F31E6D15-EFEE-4A74-B35E-3749A53E5A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7" t="19579" r="35507" b="19277"/>
          <a:stretch/>
        </p:blipFill>
        <p:spPr bwMode="auto">
          <a:xfrm>
            <a:off x="424771" y="661670"/>
            <a:ext cx="3763645" cy="382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50">
            <a:extLst>
              <a:ext uri="{FF2B5EF4-FFF2-40B4-BE49-F238E27FC236}">
                <a16:creationId xmlns:a16="http://schemas.microsoft.com/office/drawing/2014/main" id="{C6D267C5-49E8-4CB5-AF73-A0497A26706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3" t="17169" r="33913" b="18072"/>
          <a:stretch/>
        </p:blipFill>
        <p:spPr bwMode="auto">
          <a:xfrm>
            <a:off x="4955586" y="661670"/>
            <a:ext cx="4101089" cy="382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Τίτλος 1">
            <a:extLst>
              <a:ext uri="{FF2B5EF4-FFF2-40B4-BE49-F238E27FC236}">
                <a16:creationId xmlns:a16="http://schemas.microsoft.com/office/drawing/2014/main" id="{D110E463-777D-4FA8-8C77-3286A49B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6" y="101296"/>
            <a:ext cx="3587400" cy="453146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Σχεδιαστικό μέρος</a:t>
            </a:r>
          </a:p>
        </p:txBody>
      </p:sp>
    </p:spTree>
    <p:extLst>
      <p:ext uri="{BB962C8B-B14F-4D97-AF65-F5344CB8AC3E}">
        <p14:creationId xmlns:p14="http://schemas.microsoft.com/office/powerpoint/2010/main" val="11562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3755C49-76AE-47AC-B478-535BEF8B7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Κεραία1.jpg">
            <a:extLst>
              <a:ext uri="{FF2B5EF4-FFF2-40B4-BE49-F238E27FC236}">
                <a16:creationId xmlns:a16="http://schemas.microsoft.com/office/drawing/2014/main" id="{199587E9-5ABF-4C9B-8143-C1E140BEC1D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5756" r="12342"/>
          <a:stretch/>
        </p:blipFill>
        <p:spPr bwMode="auto">
          <a:xfrm>
            <a:off x="673880" y="694225"/>
            <a:ext cx="3898120" cy="376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Κεραία.jpg">
            <a:extLst>
              <a:ext uri="{FF2B5EF4-FFF2-40B4-BE49-F238E27FC236}">
                <a16:creationId xmlns:a16="http://schemas.microsoft.com/office/drawing/2014/main" id="{50233C3C-0ABD-4E0D-9EBB-999C37BF84C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t="25123" r="26856" b="3214"/>
          <a:stretch/>
        </p:blipFill>
        <p:spPr bwMode="auto">
          <a:xfrm>
            <a:off x="5047670" y="687500"/>
            <a:ext cx="3681730" cy="3775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Τίτλος 1">
            <a:extLst>
              <a:ext uri="{FF2B5EF4-FFF2-40B4-BE49-F238E27FC236}">
                <a16:creationId xmlns:a16="http://schemas.microsoft.com/office/drawing/2014/main" id="{56A4EFAD-96F1-47D7-BE39-E1C00DD5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6" y="101296"/>
            <a:ext cx="3587400" cy="453146"/>
          </a:xfrm>
        </p:spPr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Σχεδιαστικό μέρος</a:t>
            </a:r>
          </a:p>
        </p:txBody>
      </p:sp>
    </p:spTree>
    <p:extLst>
      <p:ext uri="{BB962C8B-B14F-4D97-AF65-F5344CB8AC3E}">
        <p14:creationId xmlns:p14="http://schemas.microsoft.com/office/powerpoint/2010/main" val="30580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8FFED"/>
            </a:gs>
            <a:gs pos="62000">
              <a:schemeClr val="accent4"/>
            </a:gs>
            <a:gs pos="100000">
              <a:srgbClr val="86B55A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 txBox="1">
            <a:spLocks noGrp="1"/>
          </p:cNvSpPr>
          <p:nvPr>
            <p:ph type="ctrTitle" idx="4294967295"/>
          </p:nvPr>
        </p:nvSpPr>
        <p:spPr>
          <a:xfrm>
            <a:off x="135032" y="73063"/>
            <a:ext cx="716525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και Βελτιώσεις</a:t>
            </a:r>
            <a:endParaRPr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7" name="Google Shape;367;p1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FA4C907A-7F75-4BB7-9B46-C7C61FDF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500" t="18800" r="7000" b="37600"/>
          <a:stretch/>
        </p:blipFill>
        <p:spPr>
          <a:xfrm>
            <a:off x="837953" y="1410155"/>
            <a:ext cx="756000" cy="493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B31E65-4A44-4C03-B92B-1FCC918D6F01}"/>
              </a:ext>
            </a:extLst>
          </p:cNvPr>
          <p:cNvSpPr txBox="1"/>
          <p:nvPr/>
        </p:nvSpPr>
        <p:spPr>
          <a:xfrm>
            <a:off x="1977081" y="1456819"/>
            <a:ext cx="73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45</a:t>
            </a:r>
            <a:r>
              <a:rPr lang="el-GR" sz="2000" b="1" i="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Arial"/>
              </a:rPr>
              <a:t>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1A366-4B71-4FA9-9F1D-69FD015C2D33}"/>
              </a:ext>
            </a:extLst>
          </p:cNvPr>
          <p:cNvSpPr txBox="1"/>
          <p:nvPr/>
        </p:nvSpPr>
        <p:spPr>
          <a:xfrm>
            <a:off x="372314" y="2080885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– </a:t>
            </a:r>
            <a:r>
              <a:rPr lang="el-GR" dirty="0" err="1"/>
              <a:t>Κονέκτορες</a:t>
            </a:r>
            <a:r>
              <a:rPr lang="el-GR" dirty="0"/>
              <a:t> (</a:t>
            </a:r>
            <a:r>
              <a:rPr lang="en-GB" dirty="0"/>
              <a:t>SMA</a:t>
            </a:r>
            <a:r>
              <a:rPr lang="el-GR" dirty="0"/>
              <a:t>, ομοαξονικά)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2EF978F-E2C3-467D-BFF9-E89615163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561"/>
          <a:stretch/>
        </p:blipFill>
        <p:spPr>
          <a:xfrm>
            <a:off x="5336573" y="1293993"/>
            <a:ext cx="767377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065D2-E497-49BF-8CB4-3977F7F14B5C}"/>
              </a:ext>
            </a:extLst>
          </p:cNvPr>
          <p:cNvSpPr txBox="1"/>
          <p:nvPr/>
        </p:nvSpPr>
        <p:spPr>
          <a:xfrm>
            <a:off x="4178013" y="2080885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Ασύρματη Φόρτιση </a:t>
            </a:r>
            <a:r>
              <a:rPr lang="el-GR" dirty="0" err="1"/>
              <a:t>Υπερπυκνωτών</a:t>
            </a:r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3322E13-2767-4348-86E8-2BD4097BCB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920"/>
          <a:stretch/>
        </p:blipFill>
        <p:spPr>
          <a:xfrm>
            <a:off x="2710249" y="2704951"/>
            <a:ext cx="776118" cy="62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39911-CC0C-4BEA-A826-CCB0C0A4C5B6}"/>
              </a:ext>
            </a:extLst>
          </p:cNvPr>
          <p:cNvSpPr txBox="1"/>
          <p:nvPr/>
        </p:nvSpPr>
        <p:spPr>
          <a:xfrm>
            <a:off x="2171551" y="3488866"/>
            <a:ext cx="1853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Πείραμα με δίπολα</a:t>
            </a: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C3008F0-A3CF-4C24-BC63-0F8A483C52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83"/>
          <a:stretch/>
        </p:blipFill>
        <p:spPr>
          <a:xfrm>
            <a:off x="6324213" y="2599119"/>
            <a:ext cx="938299" cy="727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958E0E-F3DA-4CA9-8ADD-D7D93A80971B}"/>
              </a:ext>
            </a:extLst>
          </p:cNvPr>
          <p:cNvSpPr txBox="1"/>
          <p:nvPr/>
        </p:nvSpPr>
        <p:spPr>
          <a:xfrm>
            <a:off x="5011464" y="3484889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Ασύρματη φόρτιση συσκευών </a:t>
            </a:r>
            <a:r>
              <a:rPr lang="en-US" dirty="0"/>
              <a:t>Lab on Chip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10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AE33C08B-CBBD-451E-AF52-E17E1C31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Σημείωμα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AE6EC-6049-4298-9A2D-8544A08855CE}"/>
              </a:ext>
            </a:extLst>
          </p:cNvPr>
          <p:cNvSpPr txBox="1"/>
          <p:nvPr/>
        </p:nvSpPr>
        <p:spPr>
          <a:xfrm>
            <a:off x="776450" y="1259500"/>
            <a:ext cx="3930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Η παρουσίαση, οι κώδικες και η κεραία στο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CST</a:t>
            </a:r>
          </a:p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 είναι διαθέσιμα στο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link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του παρακάτω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QR code</a:t>
            </a:r>
          </a:p>
          <a:p>
            <a:endParaRPr lang="el-GR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B938574D-4C5B-41E6-BC21-FA0DC6E5349E}"/>
              </a:ext>
            </a:extLst>
          </p:cNvPr>
          <p:cNvSpPr>
            <a:spLocks noChangeAspect="1"/>
          </p:cNvSpPr>
          <p:nvPr/>
        </p:nvSpPr>
        <p:spPr>
          <a:xfrm>
            <a:off x="2977195" y="1902941"/>
            <a:ext cx="2773309" cy="277330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FD6AA94A-00A7-40F6-A37C-2E76B6E3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49" y="2337095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2D0AF3-7E2D-4BD0-9AD3-3B4626AB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F0B1EAA-6BB3-441D-9B7E-440ECFBD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Μείωση όγκου </a:t>
            </a:r>
            <a:r>
              <a:rPr lang="el-GR" dirty="0" err="1">
                <a:latin typeface="Cambria" panose="02040503050406030204" pitchFamily="18" charset="0"/>
                <a:ea typeface="Cambria" panose="02040503050406030204" pitchFamily="18" charset="0"/>
              </a:rPr>
              <a:t>εμφυτεύσιμης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 συσκευής – αφαίρεση μπαταρίας</a:t>
            </a:r>
          </a:p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Αξιόπιστη πηγή ασύρματης τροφοδοσίας </a:t>
            </a:r>
          </a:p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Ενεργειακή αποδοτικότητα</a:t>
            </a:r>
          </a:p>
          <a:p>
            <a:pPr marL="101600" indent="0">
              <a:buNone/>
            </a:pP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5C80351-816C-484F-AE85-F336CBECA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D934BD63-993D-4DB5-8B4E-8B3D1A95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47" y="2834640"/>
            <a:ext cx="3293906" cy="21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2394213" y="289257"/>
            <a:ext cx="4930902" cy="411292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8" name="Google Shape;548;p33"/>
          <p:cNvSpPr/>
          <p:nvPr/>
        </p:nvSpPr>
        <p:spPr>
          <a:xfrm>
            <a:off x="2546375" y="825013"/>
            <a:ext cx="4518300" cy="28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68728D"/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68728D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457200" y="959625"/>
            <a:ext cx="1562100" cy="16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l-GR" sz="1200" b="1" dirty="0"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Επιθυμητή διάδοση μαγνητικού πεδίου διαμέσου ανθρώπινου  ιστού</a:t>
            </a:r>
          </a:p>
        </p:txBody>
      </p:sp>
      <p:pic>
        <p:nvPicPr>
          <p:cNvPr id="2" name="CST_video_muted">
            <a:hlinkClick r:id="" action="ppaction://media"/>
            <a:extLst>
              <a:ext uri="{FF2B5EF4-FFF2-40B4-BE49-F238E27FC236}">
                <a16:creationId xmlns:a16="http://schemas.microsoft.com/office/drawing/2014/main" id="{6B392A98-B299-495E-B783-A0352C00BFF2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.8775"/>
                  <p14:bmkLst>
                    <p14:bmk name="Σελιδοδείκτης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6773" y="481247"/>
            <a:ext cx="4670064" cy="3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</a:t>
            </a:r>
            <a:endParaRPr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Αναπαράσταση πηγής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l-GR" sz="20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 πρόγραμμα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MATLAB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6" name="Google Shape;346;p1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Βέλτιστη πηγή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3x3 array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 διπόλων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Βέλτιστα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weights</a:t>
            </a:r>
            <a:endParaRPr lang="el-G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Μέγιστη απόδοση ασύρματης μεταφοράς ισχύος</a:t>
            </a:r>
          </a:p>
          <a:p>
            <a:pPr lvl="0">
              <a:spcBef>
                <a:spcPts val="1000"/>
              </a:spcBef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Μέγιστο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SAR 1.6mW/cm</a:t>
            </a:r>
            <a:r>
              <a:rPr lang="en-US" baseline="300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Περιστροφή κεραίας κατά 0°, 45° και 90°</a:t>
            </a: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  <p:bldP spid="34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/>
          <p:cNvSpPr/>
          <p:nvPr/>
        </p:nvSpPr>
        <p:spPr>
          <a:xfrm>
            <a:off x="1022681" y="505326"/>
            <a:ext cx="1058778" cy="617621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r>
              <a:rPr lang="en-US" sz="800" dirty="0"/>
              <a:t>Start optimal source</a:t>
            </a:r>
            <a:endParaRPr lang="el-GR" sz="800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1022680" y="1323474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 inputs</a:t>
            </a:r>
            <a:endParaRPr lang="el-GR" sz="1200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022680" y="2205790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Compute sim. parameters</a:t>
            </a:r>
            <a:endParaRPr lang="el-GR" sz="1200" dirty="0"/>
          </a:p>
        </p:txBody>
      </p:sp>
      <p:sp>
        <p:nvSpPr>
          <p:cNvPr id="9" name="Flowchart: Alternate Process 8"/>
          <p:cNvSpPr/>
          <p:nvPr/>
        </p:nvSpPr>
        <p:spPr>
          <a:xfrm>
            <a:off x="1022679" y="3088106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Define sim. 3D space &amp; antenna position</a:t>
            </a:r>
            <a:endParaRPr lang="el-GR" sz="1000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2819396" y="1323474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 human phantom</a:t>
            </a:r>
            <a:endParaRPr lang="el-GR" sz="1200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2819396" y="2205790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tissue material</a:t>
            </a:r>
            <a:endParaRPr lang="el-GR" sz="1200" dirty="0"/>
          </a:p>
        </p:txBody>
      </p:sp>
      <p:sp>
        <p:nvSpPr>
          <p:cNvPr id="12" name="Flowchart: Alternate Process 11"/>
          <p:cNvSpPr/>
          <p:nvPr/>
        </p:nvSpPr>
        <p:spPr>
          <a:xfrm>
            <a:off x="2819395" y="3088106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 FDTD simulation</a:t>
            </a:r>
            <a:endParaRPr lang="el-GR" sz="1200" dirty="0"/>
          </a:p>
        </p:txBody>
      </p: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>
            <a:off x="1552070" y="1122947"/>
            <a:ext cx="0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1552070" y="2005263"/>
            <a:ext cx="0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 flipH="1">
            <a:off x="1552069" y="2887579"/>
            <a:ext cx="1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1"/>
          </p:cNvCxnSpPr>
          <p:nvPr/>
        </p:nvCxnSpPr>
        <p:spPr>
          <a:xfrm rot="5400000" flipH="1" flipV="1">
            <a:off x="1132969" y="2083468"/>
            <a:ext cx="2105526" cy="1267327"/>
          </a:xfrm>
          <a:prstGeom prst="bentConnector4">
            <a:avLst>
              <a:gd name="adj1" fmla="val -10857"/>
              <a:gd name="adj2" fmla="val 708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28" y="491286"/>
            <a:ext cx="803347" cy="6168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99" y="483265"/>
            <a:ext cx="782742" cy="623687"/>
          </a:xfrm>
          <a:prstGeom prst="rect">
            <a:avLst/>
          </a:prstGeom>
        </p:spPr>
      </p:pic>
      <p:sp>
        <p:nvSpPr>
          <p:cNvPr id="31" name="Flowchart: Alternate Process 30"/>
          <p:cNvSpPr/>
          <p:nvPr/>
        </p:nvSpPr>
        <p:spPr>
          <a:xfrm>
            <a:off x="4616112" y="1323474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Optimize weights for 3x3 array</a:t>
            </a:r>
            <a:endParaRPr lang="el-GR" sz="1200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4616112" y="2205790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Find focal points</a:t>
            </a:r>
            <a:endParaRPr lang="el-GR" sz="1200" dirty="0"/>
          </a:p>
        </p:txBody>
      </p:sp>
      <p:sp>
        <p:nvSpPr>
          <p:cNvPr id="33" name="Flowchart: Alternate Process 32"/>
          <p:cNvSpPr/>
          <p:nvPr/>
        </p:nvSpPr>
        <p:spPr>
          <a:xfrm>
            <a:off x="4616111" y="3088106"/>
            <a:ext cx="1058779" cy="681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Produce figures</a:t>
            </a:r>
            <a:endParaRPr lang="el-GR" sz="1200" dirty="0"/>
          </a:p>
        </p:txBody>
      </p:sp>
      <p:sp>
        <p:nvSpPr>
          <p:cNvPr id="35" name="Flowchart: Extract 34"/>
          <p:cNvSpPr/>
          <p:nvPr/>
        </p:nvSpPr>
        <p:spPr>
          <a:xfrm>
            <a:off x="4632152" y="4003509"/>
            <a:ext cx="1026695" cy="61561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End optimal source</a:t>
            </a:r>
          </a:p>
          <a:p>
            <a:pPr algn="ctr"/>
            <a:endParaRPr lang="el-GR" sz="800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3185596" y="265760"/>
            <a:ext cx="320842" cy="1734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8" name="Straight Arrow Connector 37"/>
          <p:cNvCxnSpPr>
            <a:stCxn id="10" idx="2"/>
            <a:endCxn id="11" idx="0"/>
          </p:cNvCxnSpPr>
          <p:nvPr/>
        </p:nvCxnSpPr>
        <p:spPr>
          <a:xfrm>
            <a:off x="3348786" y="2005263"/>
            <a:ext cx="0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12" idx="0"/>
          </p:cNvCxnSpPr>
          <p:nvPr/>
        </p:nvCxnSpPr>
        <p:spPr>
          <a:xfrm flipH="1">
            <a:off x="3348785" y="2887579"/>
            <a:ext cx="1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2" idx="2"/>
            <a:endCxn id="31" idx="1"/>
          </p:cNvCxnSpPr>
          <p:nvPr/>
        </p:nvCxnSpPr>
        <p:spPr>
          <a:xfrm rot="5400000" flipH="1" flipV="1">
            <a:off x="2929685" y="2083468"/>
            <a:ext cx="2105526" cy="1267327"/>
          </a:xfrm>
          <a:prstGeom prst="bentConnector4">
            <a:avLst>
              <a:gd name="adj1" fmla="val -10857"/>
              <a:gd name="adj2" fmla="val 708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2"/>
            <a:endCxn id="32" idx="0"/>
          </p:cNvCxnSpPr>
          <p:nvPr/>
        </p:nvCxnSpPr>
        <p:spPr>
          <a:xfrm>
            <a:off x="5145502" y="2005263"/>
            <a:ext cx="0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2"/>
            <a:endCxn id="33" idx="0"/>
          </p:cNvCxnSpPr>
          <p:nvPr/>
        </p:nvCxnSpPr>
        <p:spPr>
          <a:xfrm flipH="1">
            <a:off x="5145501" y="2887579"/>
            <a:ext cx="1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2"/>
            <a:endCxn id="35" idx="0"/>
          </p:cNvCxnSpPr>
          <p:nvPr/>
        </p:nvCxnSpPr>
        <p:spPr>
          <a:xfrm flipH="1">
            <a:off x="5145500" y="3769895"/>
            <a:ext cx="1" cy="23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/>
          <p:cNvSpPr/>
          <p:nvPr/>
        </p:nvSpPr>
        <p:spPr>
          <a:xfrm>
            <a:off x="5815253" y="2205790"/>
            <a:ext cx="320842" cy="23781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6" name="Picture 5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1" b="24960"/>
          <a:stretch/>
        </p:blipFill>
        <p:spPr bwMode="auto">
          <a:xfrm>
            <a:off x="6071558" y="2253916"/>
            <a:ext cx="2607221" cy="11550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Picture 5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0" b="23678"/>
          <a:stretch/>
        </p:blipFill>
        <p:spPr bwMode="auto">
          <a:xfrm>
            <a:off x="6071557" y="3408947"/>
            <a:ext cx="2607221" cy="11236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Left Brace 58"/>
          <p:cNvSpPr/>
          <p:nvPr/>
        </p:nvSpPr>
        <p:spPr>
          <a:xfrm rot="10800000">
            <a:off x="607438" y="1061853"/>
            <a:ext cx="320842" cy="12050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0" name="TextBox 59"/>
          <p:cNvSpPr txBox="1"/>
          <p:nvPr/>
        </p:nvSpPr>
        <p:spPr>
          <a:xfrm>
            <a:off x="143109" y="1079592"/>
            <a:ext cx="6479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 </a:t>
            </a:r>
          </a:p>
          <a:p>
            <a:pPr algn="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</a:p>
          <a:p>
            <a:pPr algn="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US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x y z]</a:t>
            </a:r>
          </a:p>
          <a:p>
            <a:pPr algn="r"/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17575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51" grpId="0" animBg="1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Αποτελέσματα ανάλυσης για καρδιακή περιοχή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2" y="1749742"/>
            <a:ext cx="5268595" cy="164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1" b="24960"/>
          <a:stretch/>
        </p:blipFill>
        <p:spPr bwMode="auto">
          <a:xfrm>
            <a:off x="2671856" y="3791003"/>
            <a:ext cx="3549253" cy="1321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3" b="26397"/>
          <a:stretch/>
        </p:blipFill>
        <p:spPr bwMode="auto">
          <a:xfrm>
            <a:off x="2671856" y="2596401"/>
            <a:ext cx="3549253" cy="1225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1" b="25673"/>
          <a:stretch/>
        </p:blipFill>
        <p:spPr bwMode="auto">
          <a:xfrm>
            <a:off x="2671856" y="1350789"/>
            <a:ext cx="3549253" cy="12592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72836" y="1749742"/>
            <a:ext cx="85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68" y="2992223"/>
            <a:ext cx="10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45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9223" y="4237552"/>
            <a:ext cx="101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latin typeface="Cambria" panose="02040503050406030204" pitchFamily="18" charset="0"/>
                <a:ea typeface="Cambria" panose="02040503050406030204" pitchFamily="18" charset="0"/>
              </a:rPr>
              <a:t>θ = 90</a:t>
            </a:r>
            <a:r>
              <a:rPr lang="el-GR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ο</a:t>
            </a:r>
            <a:endParaRPr lang="el-GR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8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781 -0.345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-1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16525</TotalTime>
  <Words>602</Words>
  <Application>Microsoft Office PowerPoint</Application>
  <PresentationFormat>Προβολή στην οθόνη (16:9)</PresentationFormat>
  <Paragraphs>154</Paragraphs>
  <Slides>34</Slides>
  <Notes>7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34</vt:i4>
      </vt:variant>
    </vt:vector>
  </HeadingPairs>
  <TitlesOfParts>
    <vt:vector size="42" baseType="lpstr">
      <vt:lpstr>Poppins</vt:lpstr>
      <vt:lpstr>Calibri</vt:lpstr>
      <vt:lpstr>Cambria</vt:lpstr>
      <vt:lpstr>Montserrat Light</vt:lpstr>
      <vt:lpstr>Montserrat</vt:lpstr>
      <vt:lpstr>Arial</vt:lpstr>
      <vt:lpstr>Cambria Math</vt:lpstr>
      <vt:lpstr>Volsce template</vt:lpstr>
      <vt:lpstr>Ανάλυση Κεραίας Ασύρματης Τροφοδοσίας για Βιοϊατρικές Εφαρμογές</vt:lpstr>
      <vt:lpstr>Εισαγωγή</vt:lpstr>
      <vt:lpstr>Περιγραφή Προβλήματος</vt:lpstr>
      <vt:lpstr>Στόχος</vt:lpstr>
      <vt:lpstr>Παρουσίαση του PowerPoint</vt:lpstr>
      <vt:lpstr>MATLAB</vt:lpstr>
      <vt:lpstr>1ο πρόγραμμα MATLAB</vt:lpstr>
      <vt:lpstr>Παρουσίαση του PowerPoint</vt:lpstr>
      <vt:lpstr>Αποτελέσματα ανάλυσης για καρδιακή περιοχή</vt:lpstr>
      <vt:lpstr>Αποτελέσματα ανάλυσης για καρδιακή περιοχή</vt:lpstr>
      <vt:lpstr>Αποτελέσματα ανάλυσης για καρδιακή περιοχή</vt:lpstr>
      <vt:lpstr>Αποτελέσματα ανάλυσης για την περιοχή του νωτιαίου μυελού</vt:lpstr>
      <vt:lpstr>Αποτελέσματα ανάλυσης για την περιοχή του νωτιαίου μυελού</vt:lpstr>
      <vt:lpstr>Αποτελέσματα ανάλυσης για την περιοχή του νωτιαίου μυελού</vt:lpstr>
      <vt:lpstr>2ο πρόγραμμα MATLAB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CST Προσομοίωση Πηγής</vt:lpstr>
      <vt:lpstr>Σχεδιασμός κεραίας</vt:lpstr>
      <vt:lpstr>Σχεδιασμός κεραίας</vt:lpstr>
      <vt:lpstr>Παρουσίαση του PowerPoint</vt:lpstr>
      <vt:lpstr>Αποτελέσματα προσομοίωσης</vt:lpstr>
      <vt:lpstr>Αποτελέσματα προσομοίωσης</vt:lpstr>
      <vt:lpstr>Σχεδιαστικό μέρος</vt:lpstr>
      <vt:lpstr>Σχεδιαστικό μέρος</vt:lpstr>
      <vt:lpstr>Αποτελέσματα και Βελτιώσεις</vt:lpstr>
      <vt:lpstr>Σημείωμα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Ανάλυση και Προσομοίωση Βέλτιστης Κεραίας για Βιοϊατρικές Εφαρμογές</dc:title>
  <dc:creator>IZI IADOU</dc:creator>
  <cp:lastModifiedBy>IZI IADOU</cp:lastModifiedBy>
  <cp:revision>125</cp:revision>
  <dcterms:modified xsi:type="dcterms:W3CDTF">2021-04-05T08:00:39Z</dcterms:modified>
</cp:coreProperties>
</file>